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Black"/>
      <p:bold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Roboto Light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Alegreya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9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9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Black-bold.fntdata"/><Relationship Id="rId38" Type="http://schemas.openxmlformats.org/officeDocument/2006/relationships/slide" Target="slides/slide33.xml"/><Relationship Id="rId62" Type="http://schemas.openxmlformats.org/officeDocument/2006/relationships/font" Target="fonts/Alegreya-bold.fntdata"/><Relationship Id="rId61" Type="http://schemas.openxmlformats.org/officeDocument/2006/relationships/font" Target="fonts/Alegreya-regular.fntdata"/><Relationship Id="rId20" Type="http://schemas.openxmlformats.org/officeDocument/2006/relationships/slide" Target="slides/slide15.xml"/><Relationship Id="rId64" Type="http://schemas.openxmlformats.org/officeDocument/2006/relationships/font" Target="fonts/Alegreya-boldItalic.fntdata"/><Relationship Id="rId63" Type="http://schemas.openxmlformats.org/officeDocument/2006/relationships/font" Target="fonts/Alegreya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Roboto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Light-italic.fntdata"/><Relationship Id="rId10" Type="http://schemas.openxmlformats.org/officeDocument/2006/relationships/slide" Target="slides/slide5.xml"/><Relationship Id="rId54" Type="http://schemas.openxmlformats.org/officeDocument/2006/relationships/font" Target="fonts/RobotoLight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7.xml"/><Relationship Id="rId56" Type="http://schemas.openxmlformats.org/officeDocument/2006/relationships/font" Target="fonts/Roboto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1cb8b2cc7_0_1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1cb8b2cc7_0_1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b18194427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b18194427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b18194427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b18194427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b18194427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b18194427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Fungsi DI untuk memudahkan unit test, fleksibel terhadap perubahan class intance, implement singleton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b1819442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b1819442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b1cc5acd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b1cc5acd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Tapi dibukalapak jarang pakai XML, langsung pakai Kotlin.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Which is ? Jaksel 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Buat belajar, tetap xml paling baik, krn ada Viewer nya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Buat performance, boleh pakai kode.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Masih inget waktu pertama kali diajari android oleh bu Yuliana…. Masih pakai Eclipse, Android nya masih Gingerbread.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b1cc5acd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b1cc5acd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jadi tab pertama waktu baca kode dokumentasi dr Google ?. Artinya Google sangat menyarankan menggunakan Kotlin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Bukalapak sdh 83.7% kotlin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masih menjadi tulang punggung di Android. Sehingga utk awal, masih OK utk belajar.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1cc5acd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b1cc5acd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Concise = Ringkas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b1cc5acd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b1cc5acd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Kekurangan Kotlin.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Pengalaman ngedit file dengan jumlah line &gt;= 15xx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Completion yang lama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Bukalapak_android total line of codes nya `1.647.xxx` (termasuk unit test)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72e28ee4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72e28ee4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b9a381d8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b9a381d8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1cb8b2cc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1cb8b2cc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b181944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b181944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72e28ee4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8b72e28ee4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b72e28ee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b72e28ee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1819441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8b1819441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1819441b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b1819441b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b1819441b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8b1819441b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1cb8b2cc7_0_6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81cb8b2cc7_0_6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b9a381d8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b9a381d8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b72e28ee4_5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b72e28ee4_5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9a381d8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b9a381d8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1cb8b2cc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1cb8b2cc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b72e28ee4_5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8b72e28ee4_5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b1819442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b1819442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b72e28ee4_5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b72e28ee4_5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b72e28ee4_5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8b72e28ee4_5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b72e28ee4_1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8b72e28ee4_1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b72e28ee4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b72e28ee4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b1819442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b1819442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b18194427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b18194427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b1819442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b1819442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Keunggulan mvvm menggunakan live data dan view model karena sudah disupport oleh android jetpack yang merupakan kolaborasi antara google dengan jetbrains. Kelebihannya juga lifecycle aware oncleared.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b18194427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b18194427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up - Wide" showMasterSp="0">
  <p:cSld name="1up - W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83600" y="1392100"/>
            <a:ext cx="40158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sz="1000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667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667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667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667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667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667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667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483592" y="451296"/>
            <a:ext cx="43284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667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667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667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667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667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667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667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478829" y="680554"/>
            <a:ext cx="43332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A5A5"/>
              </a:buClr>
              <a:buSzPts val="1100"/>
              <a:buFont typeface="Helvetica Neue Light"/>
              <a:buNone/>
              <a:defRPr sz="1100">
                <a:solidFill>
                  <a:srgbClr val="A6A5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667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667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667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667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667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667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667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667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777777"/>
              </a:buClr>
              <a:buSzPts val="600"/>
              <a:buFont typeface="Helvetica Neue Light"/>
              <a:buChar char="•"/>
              <a:defRPr i="0" sz="800" u="none" cap="none" strike="noStrike">
                <a:solidFill>
                  <a:srgbClr val="77777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75">
          <p15:clr>
            <a:srgbClr val="FA7B17"/>
          </p15:clr>
        </p15:guide>
        <p15:guide id="2" pos="576">
          <p15:clr>
            <a:srgbClr val="FA7B17"/>
          </p15:clr>
        </p15:guide>
        <p15:guide id="3" pos="809">
          <p15:clr>
            <a:srgbClr val="FA7B17"/>
          </p15:clr>
        </p15:guide>
        <p15:guide id="4" pos="1199">
          <p15:clr>
            <a:srgbClr val="FA7B17"/>
          </p15:clr>
        </p15:guide>
        <p15:guide id="5" pos="1432">
          <p15:clr>
            <a:srgbClr val="FA7B17"/>
          </p15:clr>
        </p15:guide>
        <p15:guide id="6" pos="1822">
          <p15:clr>
            <a:srgbClr val="FA7B17"/>
          </p15:clr>
        </p15:guide>
        <p15:guide id="7" pos="2055">
          <p15:clr>
            <a:srgbClr val="FA7B17"/>
          </p15:clr>
        </p15:guide>
        <p15:guide id="8" pos="2445">
          <p15:clr>
            <a:srgbClr val="FA7B17"/>
          </p15:clr>
        </p15:guide>
        <p15:guide id="9" pos="2679">
          <p15:clr>
            <a:srgbClr val="FA7B17"/>
          </p15:clr>
        </p15:guide>
        <p15:guide id="10" pos="3081">
          <p15:clr>
            <a:srgbClr val="FA7B17"/>
          </p15:clr>
        </p15:guide>
        <p15:guide id="11" pos="3315">
          <p15:clr>
            <a:srgbClr val="FA7B17"/>
          </p15:clr>
        </p15:guide>
        <p15:guide id="12" pos="3705">
          <p15:clr>
            <a:srgbClr val="FA7B17"/>
          </p15:clr>
        </p15:guide>
        <p15:guide id="13" pos="3926">
          <p15:clr>
            <a:srgbClr val="FA7B17"/>
          </p15:clr>
        </p15:guide>
        <p15:guide id="14" pos="4314">
          <p15:clr>
            <a:srgbClr val="FA7B17"/>
          </p15:clr>
        </p15:guide>
        <p15:guide id="15" pos="4561">
          <p15:clr>
            <a:srgbClr val="FA7B17"/>
          </p15:clr>
        </p15:guide>
        <p15:guide id="16" pos="4951">
          <p15:clr>
            <a:srgbClr val="FA7B17"/>
          </p15:clr>
        </p15:guide>
        <p15:guide id="17" pos="5184">
          <p15:clr>
            <a:srgbClr val="FA7B17"/>
          </p15:clr>
        </p15:guide>
        <p15:guide id="18" pos="5589">
          <p15:clr>
            <a:srgbClr val="FA7B17"/>
          </p15:clr>
        </p15:guide>
        <p15:guide id="19" orient="horz" pos="1390">
          <p15:clr>
            <a:srgbClr val="FA7B17"/>
          </p15:clr>
        </p15:guide>
        <p15:guide id="20" orient="horz" pos="1171">
          <p15:clr>
            <a:srgbClr val="FA7B17"/>
          </p15:clr>
        </p15:guide>
        <p15:guide id="21" orient="horz" pos="1044">
          <p15:clr>
            <a:srgbClr val="FA7B17"/>
          </p15:clr>
        </p15:guide>
        <p15:guide id="22" orient="horz" pos="821">
          <p15:clr>
            <a:srgbClr val="FA7B17"/>
          </p15:clr>
        </p15:guide>
        <p15:guide id="23" orient="horz" pos="697">
          <p15:clr>
            <a:srgbClr val="FA7B17"/>
          </p15:clr>
        </p15:guide>
        <p15:guide id="24" orient="horz" pos="479">
          <p15:clr>
            <a:srgbClr val="FA7B17"/>
          </p15:clr>
        </p15:guide>
        <p15:guide id="25" orient="horz" pos="351">
          <p15:clr>
            <a:srgbClr val="FA7B17"/>
          </p15:clr>
        </p15:guide>
        <p15:guide id="26" orient="horz" pos="138">
          <p15:clr>
            <a:srgbClr val="FA7B17"/>
          </p15:clr>
        </p15:guide>
        <p15:guide id="27" orient="horz" pos="1503">
          <p15:clr>
            <a:srgbClr val="FA7B17"/>
          </p15:clr>
        </p15:guide>
        <p15:guide id="28" orient="horz" pos="1737">
          <p15:clr>
            <a:srgbClr val="FA7B17"/>
          </p15:clr>
        </p15:guide>
        <p15:guide id="29" orient="horz" pos="1850">
          <p15:clr>
            <a:srgbClr val="FA7B17"/>
          </p15:clr>
        </p15:guide>
        <p15:guide id="30" orient="horz" pos="2069">
          <p15:clr>
            <a:srgbClr val="FA7B17"/>
          </p15:clr>
        </p15:guide>
        <p15:guide id="31" orient="horz" pos="2196">
          <p15:clr>
            <a:srgbClr val="FA7B17"/>
          </p15:clr>
        </p15:guide>
        <p15:guide id="32" orient="horz" pos="2419">
          <p15:clr>
            <a:srgbClr val="FA7B17"/>
          </p15:clr>
        </p15:guide>
        <p15:guide id="33" orient="horz" pos="2528">
          <p15:clr>
            <a:srgbClr val="FA7B17"/>
          </p15:clr>
        </p15:guide>
        <p15:guide id="34" orient="horz" pos="2748">
          <p15:clr>
            <a:srgbClr val="FA7B17"/>
          </p15:clr>
        </p15:guide>
        <p15:guide id="35" orient="horz" pos="2861">
          <p15:clr>
            <a:srgbClr val="FA7B17"/>
          </p15:clr>
        </p15:guide>
        <p15:guide id="36" orient="horz" pos="3102">
          <p15:clr>
            <a:srgbClr val="FA7B17"/>
          </p15:clr>
        </p15:guide>
        <p15:guide id="37" orient="horz" pos="254">
          <p15:clr>
            <a:srgbClr val="6D9EE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CUSTOM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67">
          <p15:clr>
            <a:srgbClr val="FA7B17"/>
          </p15:clr>
        </p15:guide>
        <p15:guide id="2" pos="406">
          <p15:clr>
            <a:srgbClr val="FA7B17"/>
          </p15:clr>
        </p15:guide>
        <p15:guide id="3" pos="621">
          <p15:clr>
            <a:srgbClr val="FA7B17"/>
          </p15:clr>
        </p15:guide>
        <p15:guide id="4" pos="864">
          <p15:clr>
            <a:srgbClr val="FA7B17"/>
          </p15:clr>
        </p15:guide>
        <p15:guide id="5" pos="1107">
          <p15:clr>
            <a:srgbClr val="FA7B17"/>
          </p15:clr>
        </p15:guide>
        <p15:guide id="6" pos="1338">
          <p15:clr>
            <a:srgbClr val="FA7B17"/>
          </p15:clr>
        </p15:guide>
        <p15:guide id="7" pos="2045">
          <p15:clr>
            <a:srgbClr val="FA7B17"/>
          </p15:clr>
        </p15:guide>
        <p15:guide id="8" pos="2284">
          <p15:clr>
            <a:srgbClr val="FA7B17"/>
          </p15:clr>
        </p15:guide>
        <p15:guide id="9" pos="2521">
          <p15:clr>
            <a:srgbClr val="FA7B17"/>
          </p15:clr>
        </p15:guide>
        <p15:guide id="10" pos="2753">
          <p15:clr>
            <a:srgbClr val="FA7B17"/>
          </p15:clr>
        </p15:guide>
        <p15:guide id="11" pos="2994">
          <p15:clr>
            <a:srgbClr val="FA7B17"/>
          </p15:clr>
        </p15:guide>
        <p15:guide id="12" pos="3224">
          <p15:clr>
            <a:srgbClr val="FA7B17"/>
          </p15:clr>
        </p15:guide>
        <p15:guide id="13" pos="3464">
          <p15:clr>
            <a:srgbClr val="FA7B17"/>
          </p15:clr>
        </p15:guide>
        <p15:guide id="14" pos="3701">
          <p15:clr>
            <a:srgbClr val="FA7B17"/>
          </p15:clr>
        </p15:guide>
        <p15:guide id="15" pos="3936">
          <p15:clr>
            <a:srgbClr val="FA7B17"/>
          </p15:clr>
        </p15:guide>
        <p15:guide id="16" pos="4171">
          <p15:clr>
            <a:srgbClr val="FA7B17"/>
          </p15:clr>
        </p15:guide>
        <p15:guide id="17" pos="4406">
          <p15:clr>
            <a:srgbClr val="FA7B17"/>
          </p15:clr>
        </p15:guide>
        <p15:guide id="18" pos="4641">
          <p15:clr>
            <a:srgbClr val="FA7B17"/>
          </p15:clr>
        </p15:guide>
        <p15:guide id="19" orient="horz" pos="1390">
          <p15:clr>
            <a:srgbClr val="FA7B17"/>
          </p15:clr>
        </p15:guide>
        <p15:guide id="20" orient="horz" pos="1171">
          <p15:clr>
            <a:srgbClr val="FA7B17"/>
          </p15:clr>
        </p15:guide>
        <p15:guide id="21" orient="horz" pos="1044">
          <p15:clr>
            <a:srgbClr val="FA7B17"/>
          </p15:clr>
        </p15:guide>
        <p15:guide id="22" orient="horz" pos="821">
          <p15:clr>
            <a:srgbClr val="FA7B17"/>
          </p15:clr>
        </p15:guide>
        <p15:guide id="23" orient="horz" pos="697">
          <p15:clr>
            <a:srgbClr val="FA7B17"/>
          </p15:clr>
        </p15:guide>
        <p15:guide id="24" orient="horz" pos="479">
          <p15:clr>
            <a:srgbClr val="FA7B17"/>
          </p15:clr>
        </p15:guide>
        <p15:guide id="25" orient="horz" pos="366">
          <p15:clr>
            <a:srgbClr val="FA7B17"/>
          </p15:clr>
        </p15:guide>
        <p15:guide id="26" orient="horz" pos="138">
          <p15:clr>
            <a:srgbClr val="FA7B17"/>
          </p15:clr>
        </p15:guide>
        <p15:guide id="27" orient="horz" pos="1503">
          <p15:clr>
            <a:srgbClr val="FA7B17"/>
          </p15:clr>
        </p15:guide>
        <p15:guide id="28" orient="horz" pos="1737">
          <p15:clr>
            <a:srgbClr val="FA7B17"/>
          </p15:clr>
        </p15:guide>
        <p15:guide id="29" orient="horz" pos="1850">
          <p15:clr>
            <a:srgbClr val="FA7B17"/>
          </p15:clr>
        </p15:guide>
        <p15:guide id="30" orient="horz" pos="2069">
          <p15:clr>
            <a:srgbClr val="FA7B17"/>
          </p15:clr>
        </p15:guide>
        <p15:guide id="31" orient="horz" pos="2196">
          <p15:clr>
            <a:srgbClr val="FA7B17"/>
          </p15:clr>
        </p15:guide>
        <p15:guide id="32" orient="horz" pos="2419">
          <p15:clr>
            <a:srgbClr val="FA7B17"/>
          </p15:clr>
        </p15:guide>
        <p15:guide id="33" orient="horz" pos="2528">
          <p15:clr>
            <a:srgbClr val="FA7B17"/>
          </p15:clr>
        </p15:guide>
        <p15:guide id="34" orient="horz" pos="2761">
          <p15:clr>
            <a:srgbClr val="FA7B17"/>
          </p15:clr>
        </p15:guide>
        <p15:guide id="35" orient="horz" pos="2874">
          <p15:clr>
            <a:srgbClr val="FA7B17"/>
          </p15:clr>
        </p15:guide>
        <p15:guide id="36" orient="horz" pos="3102">
          <p15:clr>
            <a:srgbClr val="FA7B17"/>
          </p15:clr>
        </p15:guide>
        <p15:guide id="37" orient="horz" pos="254">
          <p15:clr>
            <a:srgbClr val="6D9EEB"/>
          </p15:clr>
        </p15:guide>
        <p15:guide id="38" pos="1581">
          <p15:clr>
            <a:srgbClr val="FA7B17"/>
          </p15:clr>
        </p15:guide>
        <p15:guide id="39" pos="1813">
          <p15:clr>
            <a:srgbClr val="FA7B17"/>
          </p15:clr>
        </p15:guide>
        <p15:guide id="40" pos="4876">
          <p15:clr>
            <a:srgbClr val="FA7B17"/>
          </p15:clr>
        </p15:guide>
        <p15:guide id="41" pos="5112">
          <p15:clr>
            <a:srgbClr val="FA7B17"/>
          </p15:clr>
        </p15:guide>
        <p15:guide id="42" pos="5347">
          <p15:clr>
            <a:srgbClr val="FA7B17"/>
          </p15:clr>
        </p15:guide>
        <p15:guide id="43" pos="5582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Kotlin/anko" TargetMode="External"/><Relationship Id="rId4" Type="http://schemas.openxmlformats.org/officeDocument/2006/relationships/hyperlink" Target="https://medium.com/@c2q9450/performance-comparison-building-android-ui-with-code-anko-vs-xml-layout-cc0abb21c561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5.png"/><Relationship Id="rId7" Type="http://schemas.openxmlformats.org/officeDocument/2006/relationships/hyperlink" Target="https://developer.android.com/guide/topics/ui/declaring-layou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hyperlink" Target="https://developer.android.com/guide/topics/ui/declaring-layou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hackernoon.com/java-vs-kotlin-its-time-to-expand-android-development-f08e3d6a72b6" TargetMode="External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11.jpg"/><Relationship Id="rId8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Relationship Id="rId8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8.png"/><Relationship Id="rId13" Type="http://schemas.openxmlformats.org/officeDocument/2006/relationships/image" Target="../media/image58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raywenderlich.com/3595916-clean-architecture-tutorial-for-android-getting-started" TargetMode="External"/><Relationship Id="rId6" Type="http://schemas.openxmlformats.org/officeDocument/2006/relationships/hyperlink" Target="https://www.raywenderlich.com/3595916-clean-architecture-tutorial-for-android-getting-starte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" y="-1"/>
            <a:ext cx="913523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/>
          <p:nvPr/>
        </p:nvSpPr>
        <p:spPr>
          <a:xfrm>
            <a:off x="498100" y="325625"/>
            <a:ext cx="8301300" cy="4499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1300053" y="3040050"/>
            <a:ext cx="24033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5282F"/>
                </a:solidFill>
                <a:latin typeface="Roboto"/>
                <a:ea typeface="Roboto"/>
                <a:cs typeface="Roboto"/>
                <a:sym typeface="Roboto"/>
              </a:rPr>
              <a:t>Focus group discussion online</a:t>
            </a:r>
            <a:endParaRPr sz="1000">
              <a:solidFill>
                <a:srgbClr val="2528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7"/>
          <p:cNvSpPr txBox="1"/>
          <p:nvPr/>
        </p:nvSpPr>
        <p:spPr>
          <a:xfrm>
            <a:off x="817356" y="4234647"/>
            <a:ext cx="3368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E3E3E"/>
                </a:solidFill>
                <a:latin typeface="Roboto"/>
                <a:ea typeface="Roboto"/>
                <a:cs typeface="Roboto"/>
                <a:sym typeface="Roboto"/>
              </a:rPr>
              <a:t>July, 04th 2020</a:t>
            </a:r>
            <a:endParaRPr sz="1000">
              <a:solidFill>
                <a:srgbClr val="3E3E3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7"/>
          <p:cNvSpPr txBox="1"/>
          <p:nvPr/>
        </p:nvSpPr>
        <p:spPr>
          <a:xfrm>
            <a:off x="811050" y="1238775"/>
            <a:ext cx="67788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25282F"/>
                </a:solidFill>
                <a:latin typeface="Roboto"/>
                <a:ea typeface="Roboto"/>
                <a:cs typeface="Roboto"/>
                <a:sym typeface="Roboto"/>
              </a:rPr>
              <a:t>Pengembangan Kurikulum Mata </a:t>
            </a:r>
            <a:endParaRPr b="1" sz="3100">
              <a:solidFill>
                <a:srgbClr val="25282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25282F"/>
                </a:solidFill>
                <a:latin typeface="Roboto"/>
                <a:ea typeface="Roboto"/>
                <a:cs typeface="Roboto"/>
                <a:sym typeface="Roboto"/>
              </a:rPr>
              <a:t>Kuliah Pemograman Teknik Informatika PENS</a:t>
            </a:r>
            <a:endParaRPr b="1" sz="3100">
              <a:solidFill>
                <a:srgbClr val="2528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801" y="3014400"/>
            <a:ext cx="35700" cy="6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/>
        </p:nvSpPr>
        <p:spPr>
          <a:xfrm>
            <a:off x="696147" y="148583"/>
            <a:ext cx="1071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MVVM</a:t>
            </a:r>
            <a:endParaRPr>
              <a:solidFill>
                <a:srgbClr val="E31F52"/>
              </a:solidFill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712980" y="430358"/>
            <a:ext cx="605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725" y="771281"/>
            <a:ext cx="7597500" cy="341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4" name="Google Shape;194;p26"/>
          <p:cNvSpPr txBox="1"/>
          <p:nvPr/>
        </p:nvSpPr>
        <p:spPr>
          <a:xfrm>
            <a:off x="4376500" y="539283"/>
            <a:ext cx="1504500" cy="443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subscription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7124400" y="1985408"/>
            <a:ext cx="1105200" cy="443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4">
            <a:alphaModFix/>
          </a:blip>
          <a:srcRect b="0" l="0" r="7132" t="0"/>
          <a:stretch/>
        </p:blipFill>
        <p:spPr>
          <a:xfrm>
            <a:off x="627600" y="556500"/>
            <a:ext cx="4713479" cy="4220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19050">
              <a:srgbClr val="000000">
                <a:alpha val="50000"/>
              </a:srgbClr>
            </a:outerShdw>
          </a:effectLst>
        </p:spPr>
      </p:pic>
      <p:sp>
        <p:nvSpPr>
          <p:cNvPr id="202" name="Google Shape;202;p27"/>
          <p:cNvSpPr txBox="1"/>
          <p:nvPr/>
        </p:nvSpPr>
        <p:spPr>
          <a:xfrm>
            <a:off x="4688175" y="1085023"/>
            <a:ext cx="1148700" cy="4353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Scheduler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4688176" y="2664900"/>
            <a:ext cx="1148700" cy="5433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Observable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574294" y="75701"/>
            <a:ext cx="4072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iewmodel  &amp; Threading kotlin coroutines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000" y="1085025"/>
            <a:ext cx="2800927" cy="11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200" y="2330698"/>
            <a:ext cx="2618399" cy="131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604" y="1660750"/>
            <a:ext cx="6782122" cy="18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614400" y="328150"/>
            <a:ext cx="2184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END TO END FLOW</a:t>
            </a:r>
            <a:br>
              <a:rPr b="1" i="1" lang="en" sz="16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" sz="16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&amp; LIBRARIES</a:t>
            </a:r>
            <a:endParaRPr i="1" sz="1600">
              <a:solidFill>
                <a:srgbClr val="E31F52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4849925" y="1836175"/>
            <a:ext cx="7542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entitiy</a:t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3390806" y="1836175"/>
            <a:ext cx="1070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viewparam</a:t>
            </a: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758625" y="3560150"/>
            <a:ext cx="23016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Library:</a:t>
            </a:r>
            <a:endParaRPr b="1" sz="11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Dependecy Injection </a:t>
            </a:r>
            <a:endParaRPr b="1" sz="11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(Dagger, Koin, Hilt)</a:t>
            </a:r>
            <a:br>
              <a:rPr b="1" lang="en" sz="1100">
                <a:solidFill>
                  <a:srgbClr val="1155CC"/>
                </a:solidFill>
              </a:rPr>
            </a:br>
            <a:br>
              <a:rPr b="1" lang="en" sz="1100">
                <a:solidFill>
                  <a:srgbClr val="1155CC"/>
                </a:solidFill>
              </a:rPr>
            </a:br>
            <a:r>
              <a:rPr b="1" lang="en" sz="1100">
                <a:solidFill>
                  <a:srgbClr val="1155CC"/>
                </a:solidFill>
              </a:rPr>
              <a:t>Reactive &amp; Threading </a:t>
            </a:r>
            <a:endParaRPr b="1" sz="11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(Live Data, Coroutines RxJava)</a:t>
            </a:r>
            <a:endParaRPr b="1" sz="1100">
              <a:solidFill>
                <a:srgbClr val="1155CC"/>
              </a:solidFill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5654103" y="3581789"/>
            <a:ext cx="23016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Library:</a:t>
            </a:r>
            <a:endParaRPr b="1" sz="11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API Service</a:t>
            </a:r>
            <a:endParaRPr b="1" sz="11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(Retrofit, OkHttpClient, Ksoap)</a:t>
            </a:r>
            <a:endParaRPr b="1" sz="1100">
              <a:solidFill>
                <a:srgbClr val="1155CC"/>
              </a:solidFill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2739900" y="3581800"/>
            <a:ext cx="23016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Library:</a:t>
            </a:r>
            <a:endParaRPr b="1" sz="11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Unit test</a:t>
            </a:r>
            <a:endParaRPr b="1" sz="11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155CC"/>
                </a:solidFill>
              </a:rPr>
              <a:t>(Junit, Mockito)</a:t>
            </a:r>
            <a:endParaRPr b="1" sz="11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 b="0" l="3614" r="0" t="46910"/>
          <a:stretch/>
        </p:blipFill>
        <p:spPr>
          <a:xfrm>
            <a:off x="823880" y="1676100"/>
            <a:ext cx="4980999" cy="76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" name="Google Shape;224;p29"/>
          <p:cNvSpPr txBox="1"/>
          <p:nvPr/>
        </p:nvSpPr>
        <p:spPr>
          <a:xfrm>
            <a:off x="730530" y="164425"/>
            <a:ext cx="723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MVP</a:t>
            </a:r>
            <a:endParaRPr>
              <a:solidFill>
                <a:srgbClr val="E31F52"/>
              </a:solidFill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730530" y="1312525"/>
            <a:ext cx="1816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730530" y="480300"/>
            <a:ext cx="605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730" y="857398"/>
            <a:ext cx="3486175" cy="4961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8" name="Google Shape;228;p29"/>
          <p:cNvSpPr txBox="1"/>
          <p:nvPr/>
        </p:nvSpPr>
        <p:spPr>
          <a:xfrm>
            <a:off x="696147" y="2576675"/>
            <a:ext cx="10713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MVVM</a:t>
            </a:r>
            <a:endParaRPr>
              <a:solidFill>
                <a:srgbClr val="E31F52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712980" y="2858450"/>
            <a:ext cx="605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6817875" y="4098100"/>
            <a:ext cx="1105200" cy="443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</a:t>
            </a:r>
            <a:endParaRPr/>
          </a:p>
        </p:txBody>
      </p:sp>
      <p:cxnSp>
        <p:nvCxnSpPr>
          <p:cNvPr id="232" name="Google Shape;232;p29"/>
          <p:cNvCxnSpPr>
            <a:endCxn id="231" idx="1"/>
          </p:cNvCxnSpPr>
          <p:nvPr/>
        </p:nvCxnSpPr>
        <p:spPr>
          <a:xfrm flipH="1" rot="10800000">
            <a:off x="4390875" y="4319650"/>
            <a:ext cx="2427000" cy="1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725" y="3199362"/>
            <a:ext cx="3622455" cy="1629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34" name="Google Shape;234;p29"/>
          <p:cNvCxnSpPr>
            <a:endCxn id="231" idx="1"/>
          </p:cNvCxnSpPr>
          <p:nvPr/>
        </p:nvCxnSpPr>
        <p:spPr>
          <a:xfrm>
            <a:off x="4335075" y="3638050"/>
            <a:ext cx="2482800" cy="68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9"/>
          <p:cNvSpPr txBox="1"/>
          <p:nvPr/>
        </p:nvSpPr>
        <p:spPr>
          <a:xfrm>
            <a:off x="6817875" y="3199350"/>
            <a:ext cx="1504500" cy="443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subscription</a:t>
            </a:r>
            <a:endParaRPr/>
          </a:p>
        </p:txBody>
      </p:sp>
      <p:cxnSp>
        <p:nvCxnSpPr>
          <p:cNvPr id="236" name="Google Shape;236;p29"/>
          <p:cNvCxnSpPr>
            <a:stCxn id="233" idx="0"/>
          </p:cNvCxnSpPr>
          <p:nvPr/>
        </p:nvCxnSpPr>
        <p:spPr>
          <a:xfrm flipH="1" rot="-5400000">
            <a:off x="4585653" y="1231662"/>
            <a:ext cx="264600" cy="4200000"/>
          </a:xfrm>
          <a:prstGeom prst="bentConnector4">
            <a:avLst>
              <a:gd fmla="val -89994" name="adj1"/>
              <a:gd fmla="val 7156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/>
        </p:nvSpPr>
        <p:spPr>
          <a:xfrm>
            <a:off x="1713750" y="776200"/>
            <a:ext cx="5716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Android Programming Language</a:t>
            </a:r>
            <a:endParaRPr sz="30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1054900" y="1759200"/>
            <a:ext cx="74073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XML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layout for design layout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Kotlin /Java Code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3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Anko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Which is better ?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4200" y="1654025"/>
            <a:ext cx="4521649" cy="22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/>
        </p:nvSpPr>
        <p:spPr>
          <a:xfrm>
            <a:off x="4252650" y="3764625"/>
            <a:ext cx="4361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Image credit : </a:t>
            </a: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https://developer.android.com/guide/topics/ui/declaring-layout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/>
        </p:nvSpPr>
        <p:spPr>
          <a:xfrm>
            <a:off x="1713750" y="776200"/>
            <a:ext cx="5716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Android Programming Language</a:t>
            </a:r>
            <a:endParaRPr sz="30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1054900" y="1759200"/>
            <a:ext cx="74073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we start to learn about Android. Start from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Kotlin or Java ?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 rotWithShape="1">
          <a:blip r:embed="rId4">
            <a:alphaModFix/>
          </a:blip>
          <a:srcRect b="5222" l="0" r="0" t="0"/>
          <a:stretch/>
        </p:blipFill>
        <p:spPr>
          <a:xfrm>
            <a:off x="931475" y="2130800"/>
            <a:ext cx="7831526" cy="1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1054900" y="3840825"/>
            <a:ext cx="7559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Image credit : </a:t>
            </a: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https://developer.android.com/guide/topics/ui/declaring-layout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/>
        </p:nvSpPr>
        <p:spPr>
          <a:xfrm>
            <a:off x="1713750" y="776200"/>
            <a:ext cx="5716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Android Programming Language</a:t>
            </a:r>
            <a:endParaRPr sz="30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1054900" y="4679025"/>
            <a:ext cx="7559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Image credit : </a:t>
            </a: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https://hackernoon.com/java-vs-kotlin-its-time-to-expand-android-development-f08e3d6a72b6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1757" y="1513300"/>
            <a:ext cx="7207994" cy="310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/>
        </p:nvSpPr>
        <p:spPr>
          <a:xfrm>
            <a:off x="1713750" y="776200"/>
            <a:ext cx="5716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Android Programming Language</a:t>
            </a:r>
            <a:endParaRPr sz="30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1054900" y="1759200"/>
            <a:ext cx="74073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Cons of Kotlin ?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-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Fluctuating compilation speed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4815150" y="4719050"/>
            <a:ext cx="4227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Image credit :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https://youtrack.jetbrains.com/issues?q=project:%20Kotlin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550" y="2677900"/>
            <a:ext cx="5176949" cy="2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176" y="0"/>
            <a:ext cx="10123801" cy="51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732045" y="-1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Need to Have</a:t>
            </a:r>
            <a:endParaRPr sz="16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753375" y="480302"/>
            <a:ext cx="1854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Java / Kotlin</a:t>
            </a:r>
            <a:endParaRPr sz="1100" strike="sngStrike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Android Studio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753375" y="1983700"/>
            <a:ext cx="31281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Environment (Git, GitHub/GitLab)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Dependency Manager (Gradle, Maven?)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Network (Retrofit, OkHttp, </a:t>
            </a: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Volley</a:t>
            </a: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AsyncTask?, Gson)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Image Loader (Glide, Picasso, Fresco, Coil)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Unit Test (Robolectric</a:t>
            </a: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JUnit)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753375" y="3977700"/>
            <a:ext cx="25512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Memory Management (LeakCanary)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732045" y="3424707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Optional</a:t>
            </a:r>
            <a:endParaRPr sz="16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5099847" y="2947675"/>
            <a:ext cx="4143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Android</a:t>
            </a:r>
            <a:r>
              <a:rPr b="1" lang="en" sz="3400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 engineer </a:t>
            </a:r>
            <a:endParaRPr sz="3400">
              <a:solidFill>
                <a:srgbClr val="FFFFFF"/>
              </a:solidFill>
              <a:highlight>
                <a:srgbClr val="000000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highlight>
                  <a:srgbClr val="000000"/>
                </a:highlight>
                <a:latin typeface="Roboto Light"/>
                <a:ea typeface="Roboto Light"/>
                <a:cs typeface="Roboto Light"/>
                <a:sym typeface="Roboto Light"/>
              </a:rPr>
              <a:t>tech stack</a:t>
            </a:r>
            <a:endParaRPr sz="3400">
              <a:solidFill>
                <a:srgbClr val="FFFFFF"/>
              </a:solidFill>
              <a:highlight>
                <a:srgbClr val="000000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4742150" y="262034"/>
            <a:ext cx="40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5A629"/>
                </a:solidFill>
                <a:latin typeface="Alegreya"/>
                <a:ea typeface="Alegreya"/>
                <a:cs typeface="Alegreya"/>
                <a:sym typeface="Alegreya"/>
              </a:rPr>
              <a:t>*</a:t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732045" y="1523999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Nice</a:t>
            </a:r>
            <a:r>
              <a:rPr lang="en" sz="16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 to Have</a:t>
            </a:r>
            <a:endParaRPr sz="16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9367" y="862000"/>
            <a:ext cx="2101607" cy="57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732045" y="-1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Need to Have</a:t>
            </a:r>
            <a:endParaRPr sz="16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753375" y="480302"/>
            <a:ext cx="1854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Swift</a:t>
            </a: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 / </a:t>
            </a:r>
            <a:r>
              <a:rPr lang="en" sz="1100" strike="sngStrike">
                <a:latin typeface="Roboto Light"/>
                <a:ea typeface="Roboto Light"/>
                <a:cs typeface="Roboto Light"/>
                <a:sym typeface="Roboto Light"/>
              </a:rPr>
              <a:t>Objective C</a:t>
            </a:r>
            <a:endParaRPr sz="1100" strike="sngStrike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MacOS</a:t>
            </a:r>
            <a:r>
              <a:rPr lang="en" sz="11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XCode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753375" y="2212300"/>
            <a:ext cx="31281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Environment (Git, GitHub/GitLab)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Dependency Manager (CocoaPods, Carthage)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Network (Alamofire, Starscream, SwiftPhoenixClient)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Unit Test (Nimble, Mockingjay, Mockit)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753375" y="3977700"/>
            <a:ext cx="25512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Memory Management (MLeaksFinder)</a:t>
            </a:r>
            <a:endParaRPr sz="1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732045" y="3424707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Optional</a:t>
            </a:r>
            <a:endParaRPr sz="16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4642647" y="3328675"/>
            <a:ext cx="4143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iOS engineer </a:t>
            </a:r>
            <a:endParaRPr sz="3400">
              <a:solidFill>
                <a:schemeClr val="dk1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tech stack</a:t>
            </a:r>
            <a:endParaRPr sz="3400">
              <a:solidFill>
                <a:schemeClr val="dk1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4742150" y="262034"/>
            <a:ext cx="40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5A629"/>
                </a:solidFill>
                <a:latin typeface="Alegreya"/>
                <a:ea typeface="Alegreya"/>
                <a:cs typeface="Alegreya"/>
                <a:sym typeface="Alegreya"/>
              </a:rPr>
              <a:t>*</a:t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732045" y="1752599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Nice to Have</a:t>
            </a:r>
            <a:endParaRPr sz="16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059" y="869998"/>
            <a:ext cx="2151217" cy="57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913377" y="1859150"/>
            <a:ext cx="1523400" cy="1425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Insert photo here</a:t>
            </a:r>
            <a:endParaRPr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742949" y="3243875"/>
            <a:ext cx="1864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M. Rizki Dzulkarnain</a:t>
            </a:r>
            <a:endParaRPr b="1" sz="1200">
              <a:solidFill>
                <a:srgbClr val="E31F5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8"/>
          <p:cNvSpPr txBox="1"/>
          <p:nvPr/>
        </p:nvSpPr>
        <p:spPr>
          <a:xfrm>
            <a:off x="692674" y="3500975"/>
            <a:ext cx="1964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Android Engineer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Tiket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3492704" y="1073129"/>
            <a:ext cx="2680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People behind the scene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2517666" y="1859150"/>
            <a:ext cx="1493100" cy="1425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Insert photo here</a:t>
            </a:r>
            <a:endParaRPr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2622366" y="3243879"/>
            <a:ext cx="1283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Irsal Shabirin</a:t>
            </a:r>
            <a:endParaRPr b="1" sz="1200">
              <a:solidFill>
                <a:srgbClr val="E31F5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2357449" y="3500975"/>
            <a:ext cx="1813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Engineer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Bukalapak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8"/>
          <p:cNvSpPr/>
          <p:nvPr/>
        </p:nvSpPr>
        <p:spPr>
          <a:xfrm>
            <a:off x="4088524" y="1859150"/>
            <a:ext cx="1486200" cy="1425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Insert photo here</a:t>
            </a:r>
            <a:endParaRPr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5407625" y="3235993"/>
            <a:ext cx="1982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Hendra Prasetio</a:t>
            </a:r>
            <a:endParaRPr b="1" sz="1200">
              <a:solidFill>
                <a:srgbClr val="E31F5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5355638" y="3493093"/>
            <a:ext cx="20868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Backend Engineer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Tokopedia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5654049" y="1859150"/>
            <a:ext cx="1493100" cy="1425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Insert photo here</a:t>
            </a:r>
            <a:endParaRPr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3893327" y="3243875"/>
            <a:ext cx="1934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Rizal A. Pambudi</a:t>
            </a:r>
            <a:endParaRPr b="1" sz="1200">
              <a:solidFill>
                <a:srgbClr val="E31F5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4218901" y="3500977"/>
            <a:ext cx="1283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Frontend Engineer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Bukalapak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7223350" y="1859150"/>
            <a:ext cx="1493100" cy="1425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Insert photo here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6833900" y="3243875"/>
            <a:ext cx="2271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Amin Endah S.</a:t>
            </a:r>
            <a:endParaRPr b="1" sz="1200">
              <a:solidFill>
                <a:srgbClr val="E31F5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7328050" y="3500977"/>
            <a:ext cx="1283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Bank Indonesia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12610" l="0" r="5042" t="0"/>
          <a:stretch/>
        </p:blipFill>
        <p:spPr>
          <a:xfrm>
            <a:off x="913375" y="1882400"/>
            <a:ext cx="1523399" cy="140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 b="42501" l="0" r="0" t="10854"/>
          <a:stretch/>
        </p:blipFill>
        <p:spPr>
          <a:xfrm>
            <a:off x="2533713" y="1882400"/>
            <a:ext cx="1461023" cy="140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6">
            <a:alphaModFix/>
          </a:blip>
          <a:srcRect b="-9947" l="1690" r="0" t="29793"/>
          <a:stretch/>
        </p:blipFill>
        <p:spPr>
          <a:xfrm>
            <a:off x="7250775" y="1859150"/>
            <a:ext cx="1461028" cy="162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7">
            <a:alphaModFix/>
          </a:blip>
          <a:srcRect b="39091" l="1166" r="833" t="823"/>
          <a:stretch/>
        </p:blipFill>
        <p:spPr>
          <a:xfrm>
            <a:off x="5652488" y="1874913"/>
            <a:ext cx="1493099" cy="14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8">
            <a:alphaModFix/>
          </a:blip>
          <a:srcRect b="35793" l="15031" r="16112" t="15785"/>
          <a:stretch/>
        </p:blipFill>
        <p:spPr>
          <a:xfrm>
            <a:off x="4089313" y="1890775"/>
            <a:ext cx="1486201" cy="139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873" y="1371575"/>
            <a:ext cx="2213600" cy="30721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" name="Google Shape;307;p36"/>
          <p:cNvSpPr txBox="1"/>
          <p:nvPr/>
        </p:nvSpPr>
        <p:spPr>
          <a:xfrm>
            <a:off x="879100" y="4553775"/>
            <a:ext cx="25608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Image credit : 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https://github.com/thepracticaldev/orly-full-res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 txBox="1"/>
          <p:nvPr/>
        </p:nvSpPr>
        <p:spPr>
          <a:xfrm>
            <a:off x="3959975" y="1069650"/>
            <a:ext cx="4912200" cy="3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By Keyword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Awesome [android/ios/web/data] github</a:t>
            </a:r>
            <a:r>
              <a:rPr lang="en" sz="2200">
                <a:latin typeface="Roboto"/>
                <a:ea typeface="Roboto"/>
                <a:cs typeface="Roboto"/>
                <a:sym typeface="Roboto"/>
              </a:rPr>
              <a:t>”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“Roadmap [web/android/ios/data] github”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759575" y="319000"/>
            <a:ext cx="4716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Learn Trending Tech Stack</a:t>
            </a:r>
            <a:endParaRPr sz="28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374" y="1358700"/>
            <a:ext cx="6747308" cy="3892351"/>
          </a:xfrm>
          <a:prstGeom prst="rect">
            <a:avLst/>
          </a:prstGeom>
          <a:noFill/>
          <a:ln>
            <a:noFill/>
          </a:ln>
          <a:effectLst>
            <a:outerShdw blurRad="685800" rotWithShape="0" algn="bl" dir="2040000" dist="190500">
              <a:srgbClr val="000000">
                <a:alpha val="36000"/>
              </a:srgbClr>
            </a:outerShdw>
          </a:effectLst>
        </p:spPr>
      </p:pic>
      <p:pic>
        <p:nvPicPr>
          <p:cNvPr id="316" name="Google Shape;3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725" y="1624475"/>
            <a:ext cx="5154552" cy="323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7"/>
          <p:cNvSpPr txBox="1"/>
          <p:nvPr>
            <p:ph idx="4294967295" type="body"/>
          </p:nvPr>
        </p:nvSpPr>
        <p:spPr>
          <a:xfrm>
            <a:off x="631325" y="2395500"/>
            <a:ext cx="3375300" cy="198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Frontend engineer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Handle user-facing for web platform (</a:t>
            </a: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desktop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website).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Developing feature to enhance the </a:t>
            </a: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 experience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Integrate with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APIs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developed by backend engineers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7"/>
          <p:cNvSpPr txBox="1"/>
          <p:nvPr>
            <p:ph idx="4294967295" type="body"/>
          </p:nvPr>
        </p:nvSpPr>
        <p:spPr>
          <a:xfrm>
            <a:off x="631334" y="1982605"/>
            <a:ext cx="1688100" cy="6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800">
                <a:solidFill>
                  <a:srgbClr val="03443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solidFill>
                  <a:srgbClr val="03443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rgbClr val="0344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 rotWithShape="1">
          <a:blip r:embed="rId5">
            <a:alphaModFix/>
          </a:blip>
          <a:srcRect b="0" l="10855" r="12750" t="0"/>
          <a:stretch/>
        </p:blipFill>
        <p:spPr>
          <a:xfrm>
            <a:off x="4353725" y="1628075"/>
            <a:ext cx="5154551" cy="32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8"/>
          <p:cNvPicPr preferRelativeResize="0"/>
          <p:nvPr/>
        </p:nvPicPr>
        <p:blipFill rotWithShape="1">
          <a:blip r:embed="rId3">
            <a:alphaModFix/>
          </a:blip>
          <a:srcRect b="13940" l="0" r="0" t="16460"/>
          <a:stretch/>
        </p:blipFill>
        <p:spPr>
          <a:xfrm>
            <a:off x="498100" y="0"/>
            <a:ext cx="49266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/>
        </p:nvSpPr>
        <p:spPr>
          <a:xfrm>
            <a:off x="802540" y="890274"/>
            <a:ext cx="30786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Roboto"/>
                <a:ea typeface="Roboto"/>
                <a:cs typeface="Roboto"/>
                <a:sym typeface="Roboto"/>
              </a:rPr>
              <a:t>Frontend</a:t>
            </a:r>
            <a:r>
              <a:rPr b="1" lang="en" sz="3400">
                <a:latin typeface="Roboto"/>
                <a:ea typeface="Roboto"/>
                <a:cs typeface="Roboto"/>
                <a:sym typeface="Roboto"/>
              </a:rPr>
              <a:t> 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tech stack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6137566" y="-1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Need to Have</a:t>
            </a:r>
            <a:endParaRPr sz="12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6131275" y="543300"/>
            <a:ext cx="1854300" cy="1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HTML + </a:t>
            </a: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CSS</a:t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JavaScripts</a:t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- ECMAScript 6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- jQuery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- AJAX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6131275" y="2046469"/>
            <a:ext cx="17784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NodeJS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</a:t>
            </a: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Framework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- React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- Vue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- Angular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 preprocessor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6137577" y="1503176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Nice to Have</a:t>
            </a:r>
            <a:endParaRPr sz="12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6131275" y="3827652"/>
            <a:ext cx="17784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 test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- mocha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- vue-test-utils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SEO principles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6137570" y="3284357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Optional</a:t>
            </a:r>
            <a:endParaRPr sz="12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816275" y="4333818"/>
            <a:ext cx="255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to be frontend engineer 101</a:t>
            </a:r>
            <a:endParaRPr b="1"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/>
        </p:nvSpPr>
        <p:spPr>
          <a:xfrm>
            <a:off x="762252" y="269435"/>
            <a:ext cx="40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5A629"/>
                </a:solidFill>
                <a:latin typeface="Alegreya"/>
                <a:ea typeface="Alegreya"/>
                <a:cs typeface="Alegreya"/>
                <a:sym typeface="Alegreya"/>
              </a:rPr>
              <a:t>*</a:t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6400" y="315146"/>
            <a:ext cx="335126" cy="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5025" y="2056470"/>
            <a:ext cx="300950" cy="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6269" y="2076748"/>
            <a:ext cx="608005" cy="2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1638" y="272286"/>
            <a:ext cx="573375" cy="2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30190" y="3797801"/>
            <a:ext cx="525785" cy="5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90476" y="532709"/>
            <a:ext cx="403801" cy="24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06400" y="4188820"/>
            <a:ext cx="573375" cy="57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/>
          <p:nvPr/>
        </p:nvSpPr>
        <p:spPr>
          <a:xfrm>
            <a:off x="3715794" y="1659274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2398152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Conventions &amp; best practice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387974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Semantic HTML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" name="Google Shape;349;p39"/>
          <p:cNvCxnSpPr>
            <a:stCxn id="346" idx="2"/>
            <a:endCxn id="348" idx="0"/>
          </p:cNvCxnSpPr>
          <p:nvPr/>
        </p:nvCxnSpPr>
        <p:spPr>
          <a:xfrm rot="5400000">
            <a:off x="2504844" y="877924"/>
            <a:ext cx="789600" cy="33279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9"/>
          <p:cNvCxnSpPr>
            <a:stCxn id="346" idx="2"/>
            <a:endCxn id="347" idx="0"/>
          </p:cNvCxnSpPr>
          <p:nvPr/>
        </p:nvCxnSpPr>
        <p:spPr>
          <a:xfrm rot="5400000">
            <a:off x="3509994" y="1883074"/>
            <a:ext cx="789600" cy="1317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39"/>
          <p:cNvSpPr txBox="1"/>
          <p:nvPr>
            <p:ph idx="4294967295" type="body"/>
          </p:nvPr>
        </p:nvSpPr>
        <p:spPr>
          <a:xfrm>
            <a:off x="3252225" y="363750"/>
            <a:ext cx="2622900" cy="9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 </a:t>
            </a:r>
            <a:r>
              <a:rPr b="1"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Hierarchy</a:t>
            </a:r>
            <a:endParaRPr b="1"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 are the progress of learning that can be done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5074114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 &amp; validations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3" name="Google Shape;353;p39"/>
          <p:cNvCxnSpPr>
            <a:stCxn id="346" idx="2"/>
            <a:endCxn id="352" idx="0"/>
          </p:cNvCxnSpPr>
          <p:nvPr/>
        </p:nvCxnSpPr>
        <p:spPr>
          <a:xfrm flipH="1" rot="-5400000">
            <a:off x="4847994" y="1862674"/>
            <a:ext cx="789600" cy="13584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9"/>
          <p:cNvSpPr/>
          <p:nvPr/>
        </p:nvSpPr>
        <p:spPr>
          <a:xfrm>
            <a:off x="7165514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SEO Basics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" name="Google Shape;355;p39"/>
          <p:cNvCxnSpPr>
            <a:stCxn id="346" idx="2"/>
            <a:endCxn id="354" idx="0"/>
          </p:cNvCxnSpPr>
          <p:nvPr/>
        </p:nvCxnSpPr>
        <p:spPr>
          <a:xfrm flipH="1" rot="-5400000">
            <a:off x="5893644" y="817024"/>
            <a:ext cx="789600" cy="34497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/>
          <p:nvPr/>
        </p:nvSpPr>
        <p:spPr>
          <a:xfrm>
            <a:off x="3715794" y="1659274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3715802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Responsive design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1276949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Making layouts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3" name="Google Shape;363;p40"/>
          <p:cNvCxnSpPr>
            <a:stCxn id="360" idx="2"/>
            <a:endCxn id="362" idx="0"/>
          </p:cNvCxnSpPr>
          <p:nvPr/>
        </p:nvCxnSpPr>
        <p:spPr>
          <a:xfrm rot="5400000">
            <a:off x="2949444" y="1322524"/>
            <a:ext cx="789600" cy="24387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0"/>
          <p:cNvCxnSpPr>
            <a:stCxn id="360" idx="2"/>
            <a:endCxn id="361" idx="0"/>
          </p:cNvCxnSpPr>
          <p:nvPr/>
        </p:nvCxnSpPr>
        <p:spPr>
          <a:xfrm flipH="1" rot="-5400000">
            <a:off x="4169094" y="2541574"/>
            <a:ext cx="789600" cy="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40"/>
          <p:cNvSpPr txBox="1"/>
          <p:nvPr>
            <p:ph idx="4294967295" type="body"/>
          </p:nvPr>
        </p:nvSpPr>
        <p:spPr>
          <a:xfrm>
            <a:off x="3252225" y="363750"/>
            <a:ext cx="2622900" cy="9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 Hierarchy</a:t>
            </a:r>
            <a:endParaRPr b="1"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 are the progress of learning that can be done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0"/>
          <p:cNvSpPr/>
          <p:nvPr/>
        </p:nvSpPr>
        <p:spPr>
          <a:xfrm>
            <a:off x="6249164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Media queries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7" name="Google Shape;367;p40"/>
          <p:cNvCxnSpPr>
            <a:stCxn id="360" idx="2"/>
            <a:endCxn id="366" idx="0"/>
          </p:cNvCxnSpPr>
          <p:nvPr/>
        </p:nvCxnSpPr>
        <p:spPr>
          <a:xfrm flipH="1" rot="-5400000">
            <a:off x="5435544" y="1275124"/>
            <a:ext cx="789600" cy="25335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>
            <a:off x="3715794" y="1659274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2398152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DOM manupulation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387974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Syntax &amp; basic constructs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5" name="Google Shape;375;p41"/>
          <p:cNvCxnSpPr>
            <a:stCxn id="372" idx="2"/>
            <a:endCxn id="374" idx="0"/>
          </p:cNvCxnSpPr>
          <p:nvPr/>
        </p:nvCxnSpPr>
        <p:spPr>
          <a:xfrm rot="5400000">
            <a:off x="2504844" y="877924"/>
            <a:ext cx="789600" cy="33279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1"/>
          <p:cNvCxnSpPr>
            <a:stCxn id="372" idx="2"/>
            <a:endCxn id="373" idx="0"/>
          </p:cNvCxnSpPr>
          <p:nvPr/>
        </p:nvCxnSpPr>
        <p:spPr>
          <a:xfrm rot="5400000">
            <a:off x="3509994" y="1883074"/>
            <a:ext cx="789600" cy="13176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1"/>
          <p:cNvSpPr txBox="1"/>
          <p:nvPr>
            <p:ph idx="4294967295" type="body"/>
          </p:nvPr>
        </p:nvSpPr>
        <p:spPr>
          <a:xfrm>
            <a:off x="3252225" y="363750"/>
            <a:ext cx="2622900" cy="9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 Hierarchy</a:t>
            </a:r>
            <a:endParaRPr b="1"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 are the progress of learning that can be done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5074114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Fetch API / AJAX (XHR)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9" name="Google Shape;379;p41"/>
          <p:cNvCxnSpPr>
            <a:stCxn id="372" idx="2"/>
            <a:endCxn id="378" idx="0"/>
          </p:cNvCxnSpPr>
          <p:nvPr/>
        </p:nvCxnSpPr>
        <p:spPr>
          <a:xfrm flipH="1" rot="-5400000">
            <a:off x="4847994" y="1862674"/>
            <a:ext cx="789600" cy="13584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1"/>
          <p:cNvSpPr/>
          <p:nvPr/>
        </p:nvSpPr>
        <p:spPr>
          <a:xfrm>
            <a:off x="7165514" y="2936551"/>
            <a:ext cx="1695600" cy="487800"/>
          </a:xfrm>
          <a:prstGeom prst="roundRect">
            <a:avLst>
              <a:gd fmla="val 50000" name="adj"/>
            </a:avLst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ES6+ &amp; modular javascript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1" name="Google Shape;381;p41"/>
          <p:cNvCxnSpPr>
            <a:stCxn id="372" idx="2"/>
            <a:endCxn id="380" idx="0"/>
          </p:cNvCxnSpPr>
          <p:nvPr/>
        </p:nvCxnSpPr>
        <p:spPr>
          <a:xfrm flipH="1" rot="-5400000">
            <a:off x="5893644" y="817024"/>
            <a:ext cx="789600" cy="3449700"/>
          </a:xfrm>
          <a:prstGeom prst="curvedConnector3">
            <a:avLst>
              <a:gd fmla="val 49992" name="adj1"/>
            </a:avLst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>
            <p:ph idx="4294967295" type="body"/>
          </p:nvPr>
        </p:nvSpPr>
        <p:spPr>
          <a:xfrm>
            <a:off x="631325" y="2395500"/>
            <a:ext cx="3375300" cy="216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 engineer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Contribute to all aspects of the software development lifecycle including design, development, documentation, testing and operations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Work with your team to maintain, improve and clean your code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Deliver good quality code in a reasonable timeline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374" y="1358700"/>
            <a:ext cx="6747308" cy="3892351"/>
          </a:xfrm>
          <a:prstGeom prst="rect">
            <a:avLst/>
          </a:prstGeom>
          <a:noFill/>
          <a:ln>
            <a:noFill/>
          </a:ln>
          <a:effectLst>
            <a:outerShdw blurRad="685800" rotWithShape="0" algn="bl" dir="2040000" dist="190500">
              <a:srgbClr val="000000">
                <a:alpha val="36000"/>
              </a:srgbClr>
            </a:outerShdw>
          </a:effectLst>
        </p:spPr>
      </p:pic>
      <p:pic>
        <p:nvPicPr>
          <p:cNvPr id="388" name="Google Shape;3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725" y="1624475"/>
            <a:ext cx="5154552" cy="323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>
            <p:ph idx="4294967295" type="body"/>
          </p:nvPr>
        </p:nvSpPr>
        <p:spPr>
          <a:xfrm>
            <a:off x="631334" y="1982605"/>
            <a:ext cx="1688100" cy="6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</a:pPr>
            <a:r>
              <a:rPr b="1" lang="en">
                <a:solidFill>
                  <a:srgbClr val="F5A629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800">
              <a:solidFill>
                <a:srgbClr val="F5A6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3725" y="1625574"/>
            <a:ext cx="5154551" cy="245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2"/>
          <p:cNvPicPr preferRelativeResize="0"/>
          <p:nvPr/>
        </p:nvPicPr>
        <p:blipFill rotWithShape="1">
          <a:blip r:embed="rId6">
            <a:alphaModFix/>
          </a:blip>
          <a:srcRect b="47602" l="0" r="0" t="0"/>
          <a:stretch/>
        </p:blipFill>
        <p:spPr>
          <a:xfrm>
            <a:off x="4353725" y="3814775"/>
            <a:ext cx="5142224" cy="110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/>
        </p:nvSpPr>
        <p:spPr>
          <a:xfrm>
            <a:off x="529650" y="288950"/>
            <a:ext cx="3670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Backend </a:t>
            </a:r>
            <a:r>
              <a:rPr lang="en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Position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750" y="1250750"/>
            <a:ext cx="5404256" cy="31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/>
        </p:nvSpPr>
        <p:spPr>
          <a:xfrm>
            <a:off x="802540" y="509274"/>
            <a:ext cx="30786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Roboto"/>
                <a:ea typeface="Roboto"/>
                <a:cs typeface="Roboto"/>
                <a:sym typeface="Roboto"/>
              </a:rPr>
              <a:t>Backend</a:t>
            </a:r>
            <a:r>
              <a:rPr b="1" lang="en" sz="3400">
                <a:latin typeface="Roboto"/>
                <a:ea typeface="Roboto"/>
                <a:cs typeface="Roboto"/>
                <a:sym typeface="Roboto"/>
              </a:rPr>
              <a:t> 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tech stack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3" name="Google Shape;403;p44"/>
          <p:cNvSpPr txBox="1"/>
          <p:nvPr/>
        </p:nvSpPr>
        <p:spPr>
          <a:xfrm>
            <a:off x="6137566" y="-1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Need to Have</a:t>
            </a:r>
            <a:endParaRPr sz="12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4" name="Google Shape;404;p44"/>
          <p:cNvSpPr txBox="1"/>
          <p:nvPr/>
        </p:nvSpPr>
        <p:spPr>
          <a:xfrm>
            <a:off x="6131275" y="543300"/>
            <a:ext cx="2455200" cy="1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Golang / NodeJs, Rust, PHP, etc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In-memory data (Redis, Memcached)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Message Queue (NSQ / Kafka / RabbitMQ)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 Light"/>
                <a:ea typeface="Roboto Light"/>
                <a:cs typeface="Roboto Light"/>
                <a:sym typeface="Roboto Light"/>
              </a:rPr>
              <a:t>Standart DDL &amp; DML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Versioning control (Git)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Good Documentation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6131275" y="2505375"/>
            <a:ext cx="24552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Architecture</a:t>
            </a:r>
            <a:b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Design Pattern </a:t>
            </a:r>
            <a:r>
              <a:rPr i="1"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(Gang of Four)</a:t>
            </a:r>
            <a:endParaRPr i="1"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Unit Test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6137577" y="1962076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Nice to Have</a:t>
            </a:r>
            <a:endParaRPr sz="12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6131275" y="3847950"/>
            <a:ext cx="2455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Backend’ Thing (</a:t>
            </a:r>
            <a:r>
              <a:rPr i="1"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Security, Reliability, &amp; Scalability</a:t>
            </a: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Monitoring (Grafana, Datadog, Vividcortex)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Centralized Configuration (Consul, Vault)</a:t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8" name="Google Shape;408;p44"/>
          <p:cNvSpPr txBox="1"/>
          <p:nvPr/>
        </p:nvSpPr>
        <p:spPr>
          <a:xfrm>
            <a:off x="6137570" y="3286457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You’ll Find</a:t>
            </a:r>
            <a:endParaRPr sz="12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4"/>
          <p:cNvSpPr txBox="1"/>
          <p:nvPr/>
        </p:nvSpPr>
        <p:spPr>
          <a:xfrm>
            <a:off x="762252" y="-111565"/>
            <a:ext cx="40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5A629"/>
                </a:solidFill>
                <a:latin typeface="Alegreya"/>
                <a:ea typeface="Alegreya"/>
                <a:cs typeface="Alegreya"/>
                <a:sym typeface="Alegreya"/>
              </a:rPr>
              <a:t>*</a:t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250" y="1718075"/>
            <a:ext cx="4299896" cy="28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 txBox="1"/>
          <p:nvPr/>
        </p:nvSpPr>
        <p:spPr>
          <a:xfrm>
            <a:off x="6985650" y="1120175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/>
          <p:nvPr/>
        </p:nvSpPr>
        <p:spPr>
          <a:xfrm>
            <a:off x="802550" y="1743100"/>
            <a:ext cx="2232000" cy="46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498" y="556500"/>
            <a:ext cx="4176776" cy="20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682" y="3034862"/>
            <a:ext cx="507276" cy="50727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5"/>
          <p:cNvSpPr txBox="1"/>
          <p:nvPr/>
        </p:nvSpPr>
        <p:spPr>
          <a:xfrm>
            <a:off x="802540" y="509274"/>
            <a:ext cx="30786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Roboto"/>
                <a:ea typeface="Roboto"/>
                <a:cs typeface="Roboto"/>
                <a:sym typeface="Roboto"/>
              </a:rPr>
              <a:t>Backend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Tokopedia</a:t>
            </a:r>
            <a:endParaRPr sz="3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1" name="Google Shape;42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1902451"/>
            <a:ext cx="1068552" cy="58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 txBox="1"/>
          <p:nvPr/>
        </p:nvSpPr>
        <p:spPr>
          <a:xfrm>
            <a:off x="1059050" y="2462650"/>
            <a:ext cx="7473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Golang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3" name="Google Shape;4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123" y="1902450"/>
            <a:ext cx="1228567" cy="7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3690" y="1902450"/>
            <a:ext cx="648677" cy="64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7931" y="1921978"/>
            <a:ext cx="810347" cy="68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5172" y="3033409"/>
            <a:ext cx="555043" cy="55504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5"/>
          <p:cNvSpPr txBox="1"/>
          <p:nvPr/>
        </p:nvSpPr>
        <p:spPr>
          <a:xfrm>
            <a:off x="2608034" y="3554472"/>
            <a:ext cx="5817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NSQ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8" name="Google Shape;428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4400" y="2983759"/>
            <a:ext cx="857064" cy="85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54501" y="2699350"/>
            <a:ext cx="3827048" cy="246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27925" y="3144662"/>
            <a:ext cx="684075" cy="6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00550" y="2983750"/>
            <a:ext cx="507275" cy="5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-150"/>
            <a:ext cx="414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706800" y="1182925"/>
            <a:ext cx="31149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are we going to talk today?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Programming and data</a:t>
            </a:r>
            <a:r>
              <a:rPr b="1" lang="en" sz="30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n" sz="30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perhaps</a:t>
            </a:r>
            <a:r>
              <a:rPr b="1" lang="en" sz="30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r>
              <a:rPr lang="en" sz="3000">
                <a:solidFill>
                  <a:srgbClr val="E31F5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solidFill>
                <a:srgbClr val="E31F5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72856" y="295627"/>
            <a:ext cx="8001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1" sz="10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 rot="10800000">
            <a:off x="2827747" y="3960721"/>
            <a:ext cx="12234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1" sz="10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808424" y="1302675"/>
            <a:ext cx="2152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lang="en">
                <a:solidFill>
                  <a:srgbClr val="080220"/>
                </a:solidFill>
                <a:latin typeface="Roboto"/>
                <a:ea typeface="Roboto"/>
                <a:cs typeface="Roboto"/>
                <a:sym typeface="Roboto"/>
              </a:rPr>
              <a:t>Mobile apps developer</a:t>
            </a:r>
            <a:endParaRPr>
              <a:solidFill>
                <a:srgbClr val="0802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5111445" y="1302678"/>
            <a:ext cx="64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lang="en" sz="24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2400">
              <a:solidFill>
                <a:srgbClr val="E31F5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111445" y="1921353"/>
            <a:ext cx="64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lang="en" sz="2400">
                <a:solidFill>
                  <a:srgbClr val="034430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2400">
              <a:solidFill>
                <a:srgbClr val="0344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808424" y="1921350"/>
            <a:ext cx="205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lang="en">
                <a:solidFill>
                  <a:srgbClr val="080220"/>
                </a:solidFill>
                <a:latin typeface="Roboto"/>
                <a:ea typeface="Roboto"/>
                <a:cs typeface="Roboto"/>
                <a:sym typeface="Roboto"/>
              </a:rPr>
              <a:t>Frontend engineer</a:t>
            </a:r>
            <a:endParaRPr>
              <a:solidFill>
                <a:srgbClr val="0802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111445" y="2540028"/>
            <a:ext cx="64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lang="en" sz="2400">
                <a:solidFill>
                  <a:srgbClr val="F5A629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2400">
              <a:solidFill>
                <a:srgbClr val="F5A6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5808423" y="2540025"/>
            <a:ext cx="2152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lang="en">
                <a:solidFill>
                  <a:srgbClr val="080220"/>
                </a:solidFill>
                <a:latin typeface="Roboto"/>
                <a:ea typeface="Roboto"/>
                <a:cs typeface="Roboto"/>
                <a:sym typeface="Roboto"/>
              </a:rPr>
              <a:t>Backend engineer</a:t>
            </a:r>
            <a:endParaRPr>
              <a:solidFill>
                <a:srgbClr val="0802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111445" y="3158703"/>
            <a:ext cx="64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lang="en" sz="2400">
                <a:solidFill>
                  <a:srgbClr val="3838A8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2400">
              <a:solidFill>
                <a:srgbClr val="3838A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808428" y="3158703"/>
            <a:ext cx="1476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lang="en">
                <a:solidFill>
                  <a:srgbClr val="080220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>
              <a:solidFill>
                <a:srgbClr val="0802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5111445" y="3777378"/>
            <a:ext cx="6465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lang="en" sz="2400">
                <a:solidFill>
                  <a:srgbClr val="FFA3A6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b="1" sz="2400">
              <a:solidFill>
                <a:srgbClr val="FFA3A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808428" y="3777375"/>
            <a:ext cx="1735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lang="en">
                <a:solidFill>
                  <a:srgbClr val="080220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>
              <a:solidFill>
                <a:srgbClr val="0802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>
            <p:ph idx="4294967295" type="body"/>
          </p:nvPr>
        </p:nvSpPr>
        <p:spPr>
          <a:xfrm>
            <a:off x="437100" y="1745700"/>
            <a:ext cx="3375300" cy="238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Processing, cleansing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verifying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integrity of data both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structured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unstructured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Analyze large amounts of information to discover </a:t>
            </a: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trends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patterns</a:t>
            </a:r>
            <a:endParaRPr b="1"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 use cases such as </a:t>
            </a: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predictive models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machine-learning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algorithms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Char char="-"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Design structured, multi-source data solutions to </a:t>
            </a: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deliver the dashboards and reports</a:t>
            </a: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make data actionable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46"/>
          <p:cNvSpPr txBox="1"/>
          <p:nvPr>
            <p:ph idx="4294967295" type="body"/>
          </p:nvPr>
        </p:nvSpPr>
        <p:spPr>
          <a:xfrm>
            <a:off x="437109" y="1346455"/>
            <a:ext cx="1688100" cy="6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Helvetica Neue"/>
              <a:buNone/>
            </a:pPr>
            <a:r>
              <a:rPr b="1" lang="en">
                <a:solidFill>
                  <a:srgbClr val="3838A8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800">
              <a:solidFill>
                <a:srgbClr val="3838A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775" y="876328"/>
            <a:ext cx="6507400" cy="4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7"/>
          <p:cNvPicPr preferRelativeResize="0"/>
          <p:nvPr/>
        </p:nvPicPr>
        <p:blipFill rotWithShape="1">
          <a:blip r:embed="rId3">
            <a:alphaModFix/>
          </a:blip>
          <a:srcRect b="48714" l="0" r="0" t="-19171"/>
          <a:stretch/>
        </p:blipFill>
        <p:spPr>
          <a:xfrm>
            <a:off x="1589125" y="2994425"/>
            <a:ext cx="5965751" cy="2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38" y="979675"/>
            <a:ext cx="8708724" cy="318413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7"/>
          <p:cNvSpPr txBox="1"/>
          <p:nvPr/>
        </p:nvSpPr>
        <p:spPr>
          <a:xfrm>
            <a:off x="3245952" y="218950"/>
            <a:ext cx="27621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DATA ENGINEER FRAMEWORK</a:t>
            </a:r>
            <a:endParaRPr sz="13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238" y="2855273"/>
            <a:ext cx="2218774" cy="2218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8"/>
          <p:cNvSpPr txBox="1"/>
          <p:nvPr/>
        </p:nvSpPr>
        <p:spPr>
          <a:xfrm>
            <a:off x="718320" y="1386486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Big Data</a:t>
            </a:r>
            <a:endParaRPr sz="15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2" name="Google Shape;452;p48"/>
          <p:cNvSpPr txBox="1"/>
          <p:nvPr/>
        </p:nvSpPr>
        <p:spPr>
          <a:xfrm>
            <a:off x="582100" y="1837625"/>
            <a:ext cx="2743500" cy="24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Cloudera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Hadoop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HDFS (Hadoop Distributed File System)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Apache Spark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PySpark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Dask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Impala (Query engine)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48"/>
          <p:cNvSpPr txBox="1"/>
          <p:nvPr/>
        </p:nvSpPr>
        <p:spPr>
          <a:xfrm>
            <a:off x="1189253" y="2639179"/>
            <a:ext cx="1778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4" name="Google Shape;454;p48"/>
          <p:cNvSpPr txBox="1"/>
          <p:nvPr/>
        </p:nvSpPr>
        <p:spPr>
          <a:xfrm>
            <a:off x="3494682" y="1386476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 Learning</a:t>
            </a:r>
            <a:endParaRPr sz="15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5" name="Google Shape;455;p48"/>
          <p:cNvSpPr txBox="1"/>
          <p:nvPr/>
        </p:nvSpPr>
        <p:spPr>
          <a:xfrm>
            <a:off x="1189253" y="3739410"/>
            <a:ext cx="1778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6397900" y="1369251"/>
            <a:ext cx="20787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 Analysis</a:t>
            </a:r>
            <a:endParaRPr sz="15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7" name="Google Shape;457;p48"/>
          <p:cNvSpPr txBox="1"/>
          <p:nvPr/>
        </p:nvSpPr>
        <p:spPr>
          <a:xfrm>
            <a:off x="1106798" y="218950"/>
            <a:ext cx="22188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Roboto"/>
                <a:ea typeface="Roboto"/>
                <a:cs typeface="Roboto"/>
                <a:sym typeface="Roboto"/>
              </a:rPr>
              <a:t>Data science</a:t>
            </a:r>
            <a:r>
              <a:rPr b="1" lang="en" sz="2700">
                <a:latin typeface="Roboto"/>
                <a:ea typeface="Roboto"/>
                <a:cs typeface="Roboto"/>
                <a:sym typeface="Roboto"/>
              </a:rPr>
              <a:t> </a:t>
            </a:r>
            <a:endParaRPr sz="2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tech stack</a:t>
            </a:r>
            <a:endParaRPr sz="27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8" name="Google Shape;458;p48"/>
          <p:cNvSpPr txBox="1"/>
          <p:nvPr/>
        </p:nvSpPr>
        <p:spPr>
          <a:xfrm>
            <a:off x="546300" y="56375"/>
            <a:ext cx="6429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5A629"/>
                </a:solidFill>
                <a:latin typeface="Alegreya"/>
                <a:ea typeface="Alegreya"/>
                <a:cs typeface="Alegreya"/>
                <a:sym typeface="Alegreya"/>
              </a:rPr>
              <a:t>*</a:t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 txBox="1"/>
          <p:nvPr/>
        </p:nvSpPr>
        <p:spPr>
          <a:xfrm>
            <a:off x="3358463" y="1861063"/>
            <a:ext cx="2814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Python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Pandas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python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lib)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Scikit-learn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python lib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 (python lib)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6271025" y="1889300"/>
            <a:ext cx="274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NetworkX </a:t>
            </a: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(python lib)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Gephi (visualization)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FNA (Financial Network Analytics)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/>
          <p:nvPr/>
        </p:nvSpPr>
        <p:spPr>
          <a:xfrm>
            <a:off x="498100" y="321900"/>
            <a:ext cx="8301300" cy="4499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14300" rotWithShape="0" algn="bl" dir="5400000" dist="28575">
              <a:srgbClr val="999999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9"/>
          <p:cNvSpPr txBox="1"/>
          <p:nvPr/>
        </p:nvSpPr>
        <p:spPr>
          <a:xfrm>
            <a:off x="2359300" y="1624175"/>
            <a:ext cx="45789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4800">
              <a:solidFill>
                <a:srgbClr val="E31F5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2791150" y="2556669"/>
            <a:ext cx="3715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5282F"/>
                </a:solidFill>
                <a:latin typeface="Roboto"/>
                <a:ea typeface="Roboto"/>
                <a:cs typeface="Roboto"/>
                <a:sym typeface="Roboto"/>
              </a:rPr>
              <a:t>Lets discuss</a:t>
            </a:r>
            <a:endParaRPr sz="1000">
              <a:solidFill>
                <a:srgbClr val="2528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49"/>
          <p:cNvSpPr/>
          <p:nvPr/>
        </p:nvSpPr>
        <p:spPr>
          <a:xfrm rot="5400000">
            <a:off x="4630900" y="3179725"/>
            <a:ext cx="35700" cy="643500"/>
          </a:xfrm>
          <a:prstGeom prst="rect">
            <a:avLst/>
          </a:prstGeom>
          <a:solidFill>
            <a:srgbClr val="E31F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525" y="581682"/>
            <a:ext cx="1807800" cy="381645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4294967295" type="body"/>
          </p:nvPr>
        </p:nvSpPr>
        <p:spPr>
          <a:xfrm>
            <a:off x="627575" y="1648475"/>
            <a:ext cx="3375300" cy="24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9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ANDROID </a:t>
            </a:r>
            <a:endParaRPr b="1" sz="19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9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IOS</a:t>
            </a:r>
            <a:endParaRPr b="1" sz="19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9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HYBRID</a:t>
            </a:r>
            <a:endParaRPr b="1"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-"/>
            </a:pPr>
            <a:r>
              <a:t/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450" y="296625"/>
            <a:ext cx="2408600" cy="45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975" y="581675"/>
            <a:ext cx="1807800" cy="38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7005" y="293463"/>
            <a:ext cx="2408600" cy="45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523645" y="2902633"/>
            <a:ext cx="2952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react native, flutter, xamarin)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98100" y="402500"/>
            <a:ext cx="3840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Mobile Apps </a:t>
            </a:r>
            <a:endParaRPr sz="24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Development</a:t>
            </a:r>
            <a:endParaRPr sz="2200">
              <a:solidFill>
                <a:srgbClr val="E31F5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498100" y="1647850"/>
            <a:ext cx="3840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Clean Architecture</a:t>
            </a:r>
            <a:endParaRPr sz="1900"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1189253" y="1372297"/>
            <a:ext cx="18543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1189253" y="2639179"/>
            <a:ext cx="1778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498100" y="2283150"/>
            <a:ext cx="3840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Pattern Design</a:t>
            </a:r>
            <a:endParaRPr sz="1900"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189253" y="3739410"/>
            <a:ext cx="1778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568063" y="2820050"/>
            <a:ext cx="3840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Programming Language</a:t>
            </a:r>
            <a:endParaRPr sz="1900"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742150" y="262034"/>
            <a:ext cx="40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5A629"/>
                </a:solidFill>
                <a:latin typeface="Alegreya"/>
                <a:ea typeface="Alegreya"/>
                <a:cs typeface="Alegreya"/>
                <a:sym typeface="Alegreya"/>
              </a:rPr>
              <a:t>*</a:t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5A629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b="0" l="12943" r="34505" t="0"/>
          <a:stretch/>
        </p:blipFill>
        <p:spPr>
          <a:xfrm>
            <a:off x="4338550" y="38"/>
            <a:ext cx="4805448" cy="514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4478622" y="3658238"/>
            <a:ext cx="4143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 DEVELOPMENT</a:t>
            </a:r>
            <a:endParaRPr sz="3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498100" y="402500"/>
            <a:ext cx="3840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Need to Prepare</a:t>
            </a:r>
            <a:endParaRPr sz="2200">
              <a:solidFill>
                <a:srgbClr val="E31F5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2987550" y="72050"/>
            <a:ext cx="3807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Clean Architecture</a:t>
            </a:r>
            <a:endParaRPr sz="30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297625" y="1241525"/>
            <a:ext cx="43794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layer</a:t>
            </a:r>
            <a:r>
              <a:rPr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(Network data source, Disk data source)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Domain layer</a:t>
            </a:r>
            <a:r>
              <a:rPr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(Entities/Models, Use Cases, Business logic)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Presentation layer</a:t>
            </a:r>
            <a:r>
              <a:rPr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(Activities, Fragments, UI logic)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00" y="1182850"/>
            <a:ext cx="3713160" cy="27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781525" y="3617900"/>
            <a:ext cx="30000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source :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https://www.raywenderlich.com/3595916-clean-architecture-tutorial-for-android-getting-started</a:t>
            </a:r>
            <a:endParaRPr sz="1100"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730520" y="164425"/>
            <a:ext cx="1542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Illustration</a:t>
            </a:r>
            <a:endParaRPr i="1">
              <a:solidFill>
                <a:srgbClr val="E31F52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99" y="737649"/>
            <a:ext cx="3971404" cy="31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45844" l="4221" r="40809" t="14895"/>
          <a:stretch/>
        </p:blipFill>
        <p:spPr>
          <a:xfrm>
            <a:off x="4875275" y="707000"/>
            <a:ext cx="3445282" cy="3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1109475" y="851325"/>
            <a:ext cx="74073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lphaU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MVP (Model-View-Presenter)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MVP pattern separates the </a:t>
            </a:r>
            <a:r>
              <a:rPr i="1" lang="en" sz="13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model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from a </a:t>
            </a:r>
            <a:r>
              <a:rPr i="1" lang="en" sz="13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through a </a:t>
            </a:r>
            <a:r>
              <a:rPr i="1" lang="en" sz="13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presenter</a:t>
            </a:r>
            <a:r>
              <a:rPr lang="en" sz="13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lphaU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MVVM (Model-View-ViewModel)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MVVM allows automatic of changes, inside the state of View-Model to the View. Generally, the View-Model utilizes the observer pattern to inform changes in the View-Model to the Model.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2987550" y="72050"/>
            <a:ext cx="3807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31F52"/>
                </a:solidFill>
                <a:latin typeface="Roboto Black"/>
                <a:ea typeface="Roboto Black"/>
                <a:cs typeface="Roboto Black"/>
                <a:sym typeface="Roboto Black"/>
              </a:rPr>
              <a:t>Pattern Design</a:t>
            </a:r>
            <a:endParaRPr sz="3000">
              <a:solidFill>
                <a:srgbClr val="E31F5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0" l="26621" r="0" t="0"/>
          <a:stretch/>
        </p:blipFill>
        <p:spPr>
          <a:xfrm>
            <a:off x="2758950" y="2504800"/>
            <a:ext cx="4374341" cy="26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1964625" y="3475"/>
            <a:ext cx="5730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31F52"/>
                </a:solidFill>
                <a:latin typeface="Roboto"/>
                <a:ea typeface="Roboto"/>
                <a:cs typeface="Roboto"/>
                <a:sym typeface="Roboto"/>
              </a:rPr>
              <a:t>Reactive Programming using LiveData</a:t>
            </a:r>
            <a:endParaRPr sz="2300"/>
          </a:p>
        </p:txBody>
      </p:sp>
      <p:sp>
        <p:nvSpPr>
          <p:cNvPr id="169" name="Google Shape;169;p25"/>
          <p:cNvSpPr txBox="1"/>
          <p:nvPr/>
        </p:nvSpPr>
        <p:spPr>
          <a:xfrm>
            <a:off x="595955" y="578000"/>
            <a:ext cx="26184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Observable</a:t>
            </a:r>
            <a:endParaRPr sz="1500"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609598" y="1336850"/>
            <a:ext cx="2618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Observer</a:t>
            </a:r>
            <a:endParaRPr sz="1500"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623238" y="1957317"/>
            <a:ext cx="2618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Subscription</a:t>
            </a:r>
            <a:endParaRPr sz="1500"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25" y="0"/>
            <a:ext cx="505525" cy="51434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636880" y="2989864"/>
            <a:ext cx="2618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Operator</a:t>
            </a:r>
            <a:endParaRPr sz="1500"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617573" y="3571457"/>
            <a:ext cx="2618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Scheduler</a:t>
            </a:r>
            <a:endParaRPr sz="1500"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597051" y="983725"/>
            <a:ext cx="48738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stream that do some work and emits</a:t>
            </a:r>
            <a:r>
              <a:rPr lang="en" sz="1300"/>
              <a:t> </a:t>
            </a:r>
            <a:r>
              <a:rPr lang="en" sz="1300"/>
              <a:t>data.</a:t>
            </a:r>
            <a:endParaRPr sz="1300"/>
          </a:p>
        </p:txBody>
      </p:sp>
      <p:sp>
        <p:nvSpPr>
          <p:cNvPr id="176" name="Google Shape;176;p25"/>
          <p:cNvSpPr txBox="1"/>
          <p:nvPr/>
        </p:nvSpPr>
        <p:spPr>
          <a:xfrm>
            <a:off x="616350" y="1695446"/>
            <a:ext cx="3360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receives the data emitted by Observable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630000" y="2325386"/>
            <a:ext cx="33609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bonding between Observable and Observer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636918" y="3197377"/>
            <a:ext cx="3000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Operators modifies the data emitted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623275" y="3938625"/>
            <a:ext cx="33609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thread on which observable emit the data or observer receives data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5815575" y="3949546"/>
            <a:ext cx="2618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Scheduler.io</a:t>
            </a:r>
            <a:endParaRPr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5816775" y="4317946"/>
            <a:ext cx="3000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Scheduler.mainThread</a:t>
            </a:r>
            <a:endParaRPr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5816774" y="4399438"/>
            <a:ext cx="3000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Black"/>
                <a:ea typeface="Roboto Black"/>
                <a:cs typeface="Roboto Black"/>
                <a:sym typeface="Roboto Black"/>
              </a:rPr>
              <a:t>Scheduler.computation</a:t>
            </a:r>
            <a:endParaRPr>
              <a:solidFill>
                <a:srgbClr val="1155CC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83" name="Google Shape;183;p25"/>
          <p:cNvCxnSpPr>
            <a:stCxn id="179" idx="3"/>
          </p:cNvCxnSpPr>
          <p:nvPr/>
        </p:nvCxnSpPr>
        <p:spPr>
          <a:xfrm>
            <a:off x="3984175" y="4169025"/>
            <a:ext cx="1636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5"/>
          <p:cNvCxnSpPr>
            <a:stCxn id="179" idx="3"/>
          </p:cNvCxnSpPr>
          <p:nvPr/>
        </p:nvCxnSpPr>
        <p:spPr>
          <a:xfrm>
            <a:off x="3984175" y="4169025"/>
            <a:ext cx="1650600" cy="346800"/>
          </a:xfrm>
          <a:prstGeom prst="bentConnector3">
            <a:avLst>
              <a:gd fmla="val 512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5"/>
          <p:cNvCxnSpPr>
            <a:stCxn id="179" idx="3"/>
          </p:cNvCxnSpPr>
          <p:nvPr/>
        </p:nvCxnSpPr>
        <p:spPr>
          <a:xfrm>
            <a:off x="3984175" y="4169025"/>
            <a:ext cx="1705200" cy="71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